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Black"/>
      <p:bold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8FF513-C28F-4E79-8083-356ADDE1A650}">
  <a:tblStyle styleId="{A38FF513-C28F-4E79-8083-356ADDE1A6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Black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Black-bold.fntdata"/><Relationship Id="rId15" Type="http://schemas.openxmlformats.org/officeDocument/2006/relationships/slide" Target="slides/slide9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6922d3dd7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6922d3dd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69134d5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69134d5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69134d5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69134d5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69134d53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69134d53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69134d5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69134d5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69134d5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69134d5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6922d3dd7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6922d3dd7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6922d3dd7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6922d3dd7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6922d3dd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6922d3dd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0aeea1a2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0aeea1a2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aeea1a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0aeea1a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69134d5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69134d5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69134d5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69134d5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69134d5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69134d5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69134d5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69134d5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6922d3dd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6922d3d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6922d3dd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6922d3dd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69134d53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69134d53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k4Y-5IyfXXGTCjhegfDrqV1ff1tAbD1J/view" TargetMode="External"/><Relationship Id="rId4" Type="http://schemas.openxmlformats.org/officeDocument/2006/relationships/image" Target="../media/image29.jpg"/><Relationship Id="rId5" Type="http://schemas.openxmlformats.org/officeDocument/2006/relationships/hyperlink" Target="http://drive.google.com/file/d/1HoflvqnoW61m_NfS6cVD7fobskQ-VDDO/view" TargetMode="External"/><Relationship Id="rId6" Type="http://schemas.openxmlformats.org/officeDocument/2006/relationships/image" Target="../media/image32.jpg"/><Relationship Id="rId7" Type="http://schemas.openxmlformats.org/officeDocument/2006/relationships/hyperlink" Target="http://drive.google.com/file/d/1QKVHB2yXa-K1iN1dafwHSZGo4wWTdIof/view" TargetMode="External"/><Relationship Id="rId8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ncGWk_EJJHaqtSThyNzy62CU4OrFrKKi/view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hyperlink" Target="http://drive.google.com/file/d/1DXvFdTa36XuinECh9MToM-1HBgaogZU7/view" TargetMode="External"/><Relationship Id="rId13" Type="http://schemas.openxmlformats.org/officeDocument/2006/relationships/image" Target="../media/image11.jpg"/><Relationship Id="rId12" Type="http://schemas.openxmlformats.org/officeDocument/2006/relationships/hyperlink" Target="http://drive.google.com/file/d/1WbNGdNSSqesuB1-pw_Tn2dLfThOm_PmP/view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5" Type="http://schemas.openxmlformats.org/officeDocument/2006/relationships/image" Target="../media/image12.jpg"/><Relationship Id="rId14" Type="http://schemas.openxmlformats.org/officeDocument/2006/relationships/hyperlink" Target="http://drive.google.com/file/d/1XRGideDeAE9qCe_uaTkpYsFiIPi2qPim/view" TargetMode="External"/><Relationship Id="rId17" Type="http://schemas.openxmlformats.org/officeDocument/2006/relationships/image" Target="../media/image16.png"/><Relationship Id="rId16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18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Diffusion based Model Predictive Control</a:t>
            </a:r>
            <a:endParaRPr sz="4800"/>
          </a:p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307600" y="4145050"/>
            <a:ext cx="37104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Amey Joshi, and Raman Jha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05/24/2025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194525" y="2396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Architecture &amp; Model Design Choices</a:t>
            </a:r>
            <a:endParaRPr sz="2200"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75" y="1474925"/>
            <a:ext cx="2810327" cy="164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543" y="1480450"/>
            <a:ext cx="2810332" cy="16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097" y="1496441"/>
            <a:ext cx="2503652" cy="161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 title="diagram-export-4-24-2025-1_56_48-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5" y="812325"/>
            <a:ext cx="3002600" cy="361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 title="diagram-export-4-24-2025-4_01_59-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1100" y="812325"/>
            <a:ext cx="2709551" cy="361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 title="diagram-export-4-24-2025-3_57_29-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9225" y="812325"/>
            <a:ext cx="2853649" cy="36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SSR Planner (Stochastic Shooting/Sampling-Based Planner </a:t>
            </a:r>
            <a:endParaRPr sz="2200"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699" y="989400"/>
            <a:ext cx="4322100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5212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Experimental Evaluation &amp; Results</a:t>
            </a:r>
            <a:endParaRPr sz="2200"/>
          </a:p>
        </p:txBody>
      </p:sp>
      <p:graphicFrame>
        <p:nvGraphicFramePr>
          <p:cNvPr id="232" name="Google Shape;232;p32"/>
          <p:cNvGraphicFramePr/>
          <p:nvPr/>
        </p:nvGraphicFramePr>
        <p:xfrm>
          <a:off x="838200" y="327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{A38FF513-C28F-4E79-8083-356ADDE1A650}</a:tableStyleId>
              </a:tblPr>
              <a:tblGrid>
                <a:gridCol w="1188725"/>
                <a:gridCol w="1188725"/>
                <a:gridCol w="1188725"/>
                <a:gridCol w="1188725"/>
                <a:gridCol w="11887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Model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Domain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params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Normalized score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GPU Days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TD-MPC2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Meta World-10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48</a:t>
                      </a: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31.2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1.8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D-MPC (ours)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Meta-world-10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27 M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29.78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3.4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33" name="Google Shape;233;p32"/>
          <p:cNvSpPr txBox="1"/>
          <p:nvPr/>
        </p:nvSpPr>
        <p:spPr>
          <a:xfrm>
            <a:off x="2438400" y="914400"/>
            <a:ext cx="30000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Multi task training on 10 MW-Tasks: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00FF"/>
                </a:solidFill>
              </a:rPr>
              <a:t>‘M</a:t>
            </a:r>
            <a:r>
              <a:rPr lang="en" sz="1050">
                <a:solidFill>
                  <a:srgbClr val="9900FF"/>
                </a:solidFill>
              </a:rPr>
              <a:t>w-assembly', 'mw-basketball', 'mw-button-press-topdown', 'mw-button-press-topdown-wall', 'mw-button-press','mw-button-press-wall', 'mw-coffee-button', 'mw-coffee-pull', 'mw-door-open', 'mw-door-close', 'mw-drawer-close', 'mw-drawer-open'</a:t>
            </a:r>
            <a:endParaRPr sz="105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Single NVIDIA GeForce RTX 4080 on 50K steps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Experimental Evaluation &amp; Results</a:t>
            </a:r>
            <a:endParaRPr sz="2200"/>
          </a:p>
        </p:txBody>
      </p:sp>
      <p:sp>
        <p:nvSpPr>
          <p:cNvPr id="239" name="Google Shape;239;p33"/>
          <p:cNvSpPr txBox="1"/>
          <p:nvPr/>
        </p:nvSpPr>
        <p:spPr>
          <a:xfrm>
            <a:off x="0" y="0"/>
            <a:ext cx="4519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1093925"/>
            <a:ext cx="332656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407175" y="1123275"/>
            <a:ext cx="43749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Model Architecture</a:t>
            </a:r>
            <a:endParaRPr b="1"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latent_dim: 50               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action_dim: 4                 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history_len: 3                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task_dim: 32                  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Diffusion Configuration</a:t>
            </a:r>
            <a:endParaRPr b="1"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dmpc_num_samples: 64      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dmpc_action_inference_steps: 32  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dmpc_dynamics_inference_steps: 10 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Training Parameters</a:t>
            </a:r>
            <a:endParaRPr b="1"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batch_size: 512                       </a:t>
            </a: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# Batch size for training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horizon: 4                                # Planning/sequence horizon (H)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lr: 1e-4                                      # Learning rate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lr_warmup_steps: 500         # LR warmup period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ema_decay: 0.99                   # EMA model parameter decay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grad_clip_norm: 10.0            # Gradient clipping threshold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discount: 0.99                        # Reward discount factor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Experimental Evaluation &amp; Results</a:t>
            </a:r>
            <a:endParaRPr sz="2200"/>
          </a:p>
        </p:txBody>
      </p:sp>
      <p:pic>
        <p:nvPicPr>
          <p:cNvPr id="247" name="Google Shape;247;p34" title="mw-assembly-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51125"/>
            <a:ext cx="27813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 title="mw-coffee-pull-6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800" y="1474925"/>
            <a:ext cx="27813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 title="mw-basketball-0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8000" y="1504950"/>
            <a:ext cx="27813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151075" y="1033950"/>
            <a:ext cx="2660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mw-assembly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122875" y="1033950"/>
            <a:ext cx="2660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mw-basketball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6094675" y="1033950"/>
            <a:ext cx="2660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mw-coffee-pull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Test-Time Adaptation via Dynamics Fine-Tuning</a:t>
            </a:r>
            <a:endParaRPr b="1" sz="1050">
              <a:solidFill>
                <a:srgbClr val="1A1C1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58" name="Google Shape;258;p35"/>
          <p:cNvSpPr txBox="1"/>
          <p:nvPr/>
        </p:nvSpPr>
        <p:spPr>
          <a:xfrm>
            <a:off x="622500" y="931100"/>
            <a:ext cx="81141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1A1C1E"/>
              </a:buClr>
              <a:buSzPts val="1050"/>
              <a:buChar char="●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Core Hypothesis: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Propose to validate the efficacy of adapting to novel system dynamics (e.g., arising from hardware defects, wear-and-tear) at test time.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●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Proposed Mechanism: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Investigate targeted fine-tuning of the pre-trained, factorized multi-step diffusion </a:t>
            </a:r>
            <a:r>
              <a:rPr i="1" lang="en" sz="1050">
                <a:solidFill>
                  <a:srgbClr val="1A1C1E"/>
                </a:solidFill>
                <a:highlight>
                  <a:srgbClr val="FFFFFF"/>
                </a:highlight>
              </a:rPr>
              <a:t>dynamics model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(</a:t>
            </a:r>
            <a:r>
              <a:rPr lang="en" sz="1000">
                <a:solidFill>
                  <a:srgbClr val="1A1C1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p(s|a)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) using limited interaction data collected under the novel dynamics.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●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Key Enabling Factor: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Leverage the inherent separation of the dynamics model from the action proposal (</a:t>
            </a:r>
            <a:r>
              <a:rPr lang="en" sz="1000">
                <a:solidFill>
                  <a:srgbClr val="1A1C1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π(a)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) and value functions within the framework (e.g., D-MPC).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○"/>
            </a:pPr>
            <a:r>
              <a:rPr i="1" lang="en" sz="1050">
                <a:solidFill>
                  <a:srgbClr val="1A1C1E"/>
                </a:solidFill>
                <a:highlight>
                  <a:srgbClr val="FFFFFF"/>
                </a:highlight>
              </a:rPr>
              <a:t>Hypothesized Benefit: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Allows isolated adaptation of the world model without disrupting the learned policy or value estimates.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●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Question to answer: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Quantify the data efficiency – how effectively can performance be recovered with minimal (e.g., &lt;&lt; 100 episodes) interaction data under the new dynamics?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○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Experimental Design:</a:t>
            </a:r>
            <a:endParaRPr b="1"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○"/>
            </a:pP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Train baseline models (dynamics, policy, value) on standard simulation data.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○"/>
            </a:pP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Introduce specific, quantifiable dynamics shifts post-training (e.g., actuator limitations, friction changes, mass variations).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○"/>
            </a:pP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Collect a small dataset ("play data") via interaction with the perturbed environment using the </a:t>
            </a:r>
            <a:r>
              <a:rPr i="1" lang="en" sz="1050">
                <a:solidFill>
                  <a:srgbClr val="1A1C1E"/>
                </a:solidFill>
                <a:highlight>
                  <a:srgbClr val="FFFFFF"/>
                </a:highlight>
              </a:rPr>
              <a:t>original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policy.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○"/>
            </a:pP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Apply fine-tuning </a:t>
            </a:r>
            <a:r>
              <a:rPr i="1" lang="en" sz="1050">
                <a:solidFill>
                  <a:srgbClr val="1A1C1E"/>
                </a:solidFill>
                <a:highlight>
                  <a:srgbClr val="FFFFFF"/>
                </a:highlight>
              </a:rPr>
              <a:t>exclusively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to the diffusion dynamics model using this limited data.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○"/>
            </a:pP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Evaluate performance recovery on the perturbed environment post-fine-tuning.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Conclusion: Key Contributions and Performance</a:t>
            </a:r>
            <a:endParaRPr sz="2200"/>
          </a:p>
        </p:txBody>
      </p:sp>
      <p:sp>
        <p:nvSpPr>
          <p:cNvPr id="264" name="Google Shape;264;p36"/>
          <p:cNvSpPr txBox="1"/>
          <p:nvPr/>
        </p:nvSpPr>
        <p:spPr>
          <a:xfrm>
            <a:off x="457200" y="1066800"/>
            <a:ext cx="7143000" cy="3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1A1C1E"/>
              </a:buClr>
              <a:buSzPts val="1450"/>
              <a:buChar char="●"/>
            </a:pP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</a:rPr>
              <a:t>D-MPC successfully integrates multi-step </a:t>
            </a:r>
            <a:r>
              <a:rPr b="1" lang="en" sz="1450">
                <a:solidFill>
                  <a:srgbClr val="1A1C1E"/>
                </a:solidFill>
                <a:highlight>
                  <a:srgbClr val="FFFFFF"/>
                </a:highlight>
              </a:rPr>
              <a:t>diffusion models</a:t>
            </a: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</a:rPr>
              <a:t> for both </a:t>
            </a:r>
            <a:r>
              <a:rPr b="1" lang="en" sz="1450">
                <a:solidFill>
                  <a:srgbClr val="1A1C1E"/>
                </a:solidFill>
                <a:highlight>
                  <a:srgbClr val="FFFFFF"/>
                </a:highlight>
              </a:rPr>
              <a:t>dynamics prediction</a:t>
            </a: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</a:rPr>
              <a:t> and </a:t>
            </a:r>
            <a:r>
              <a:rPr b="1" lang="en" sz="1450">
                <a:solidFill>
                  <a:srgbClr val="1A1C1E"/>
                </a:solidFill>
                <a:highlight>
                  <a:srgbClr val="FFFFFF"/>
                </a:highlight>
              </a:rPr>
              <a:t>action proposal generation</a:t>
            </a: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</a:rPr>
              <a:t> within a novel MPC framework for offline data.</a:t>
            </a:r>
            <a:endParaRPr sz="14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450"/>
              <a:buChar char="●"/>
            </a:pPr>
            <a:r>
              <a:rPr b="1" lang="en" sz="1450">
                <a:solidFill>
                  <a:srgbClr val="1A1C1E"/>
                </a:solidFill>
                <a:highlight>
                  <a:srgbClr val="FFFFFF"/>
                </a:highlight>
              </a:rPr>
              <a:t>Logically mitigates compounding errors</a:t>
            </a:r>
            <a:endParaRPr b="1" sz="14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450"/>
              <a:buChar char="●"/>
            </a:pPr>
            <a:r>
              <a:rPr b="1" lang="en" sz="1450">
                <a:solidFill>
                  <a:srgbClr val="1A1C1E"/>
                </a:solidFill>
                <a:highlight>
                  <a:srgbClr val="FFFFFF"/>
                </a:highlight>
              </a:rPr>
              <a:t>Enables runtime reward optimization</a:t>
            </a:r>
            <a:endParaRPr b="1" sz="14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450"/>
              <a:buChar char="●"/>
            </a:pPr>
            <a:r>
              <a:rPr b="1" lang="en" sz="1450">
                <a:solidFill>
                  <a:srgbClr val="1A1C1E"/>
                </a:solidFill>
                <a:highlight>
                  <a:srgbClr val="FFFFFF"/>
                </a:highlight>
              </a:rPr>
              <a:t>Facilitates efficient dynamic adaptation</a:t>
            </a:r>
            <a:endParaRPr b="1" sz="14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rgbClr val="1A1C1E"/>
              </a:buClr>
              <a:buSzPts val="1450"/>
              <a:buChar char="●"/>
            </a:pP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</a:rPr>
              <a:t>Highlight the synergy between the </a:t>
            </a:r>
            <a:r>
              <a:rPr i="1" lang="en" sz="1450">
                <a:solidFill>
                  <a:srgbClr val="1A1C1E"/>
                </a:solidFill>
                <a:highlight>
                  <a:srgbClr val="FFFFFF"/>
                </a:highlight>
              </a:rPr>
              <a:t>logical design choices</a:t>
            </a: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</a:rPr>
              <a:t> (multi-step, factorization, diffusion, SSR) and the </a:t>
            </a:r>
            <a:r>
              <a:rPr i="1" lang="en" sz="1450">
                <a:solidFill>
                  <a:srgbClr val="1A1C1E"/>
                </a:solidFill>
                <a:highlight>
                  <a:srgbClr val="FFFFFF"/>
                </a:highlight>
              </a:rPr>
              <a:t>strong empirical outcomes</a:t>
            </a: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</a:rPr>
              <a:t>.</a:t>
            </a:r>
            <a:endParaRPr sz="1450">
              <a:solidFill>
                <a:srgbClr val="1A1C1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Future Scope and Testing</a:t>
            </a:r>
            <a:endParaRPr sz="2200"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900" y="1551125"/>
            <a:ext cx="5089730" cy="112539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/>
        </p:nvSpPr>
        <p:spPr>
          <a:xfrm>
            <a:off x="480975" y="990225"/>
            <a:ext cx="7870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068" y="3506202"/>
            <a:ext cx="5089730" cy="11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447025" y="927975"/>
            <a:ext cx="76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Given trajectories satisfying single constraint, Can we generate 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trajectories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with multiple constraints ?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447025" y="2756775"/>
            <a:ext cx="762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Given trajectories demonstrating only one skill, Can we generate trajectories with composed skills ?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3649675" y="1748450"/>
            <a:ext cx="1612800" cy="61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Diffusion Dynamics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3646300" y="3715700"/>
            <a:ext cx="1612800" cy="61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Diffusion Dynamics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Improvement Areas: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Higher computational requirements than TD-MPC2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Sampling efficiency could be improved via distillation or guided diffusion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 speed optimizations needed for real-time deployment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A.!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Motivation: Bridging Gaps in Model-Based Offline RL</a:t>
            </a:r>
            <a:endParaRPr sz="2200"/>
          </a:p>
        </p:txBody>
      </p:sp>
      <p:sp>
        <p:nvSpPr>
          <p:cNvPr id="127" name="Google Shape;127;p22"/>
          <p:cNvSpPr txBox="1"/>
          <p:nvPr/>
        </p:nvSpPr>
        <p:spPr>
          <a:xfrm>
            <a:off x="441350" y="841250"/>
            <a:ext cx="79104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400"/>
              <a:buChar char="●"/>
            </a:pPr>
            <a:r>
              <a:rPr lang="en">
                <a:solidFill>
                  <a:srgbClr val="131314"/>
                </a:solidFill>
                <a:highlight>
                  <a:srgbClr val="FFFFFF"/>
                </a:highlight>
              </a:rPr>
              <a:t>Prior model-based offline planning methods like MBOP learn single-step dynamics and action proposals, suffering from compounding errors over long horizons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400"/>
              <a:buChar char="●"/>
            </a:pPr>
            <a:r>
              <a:rPr lang="en">
                <a:solidFill>
                  <a:srgbClr val="131314"/>
                </a:solidFill>
                <a:highlight>
                  <a:srgbClr val="FFFFFF"/>
                </a:highlight>
              </a:rPr>
              <a:t>Deep and recurrent neural networks may lack a deeper understanding of the problem domain and can be inflexible when tasks or reward functions change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400"/>
              <a:buChar char="●"/>
            </a:pPr>
            <a:r>
              <a:rPr lang="en">
                <a:solidFill>
                  <a:srgbClr val="131314"/>
                </a:solidFill>
                <a:highlight>
                  <a:srgbClr val="FFFFFF"/>
                </a:highlight>
              </a:rPr>
              <a:t>Existing diffusion-based world models within the Dynamics model framework are unable to plan at run-time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400"/>
              <a:buChar char="●"/>
            </a:pPr>
            <a:r>
              <a:rPr lang="en">
                <a:solidFill>
                  <a:srgbClr val="131314"/>
                </a:solidFill>
                <a:highlight>
                  <a:srgbClr val="FFFFFF"/>
                </a:highlight>
              </a:rPr>
              <a:t>Methods like Diffuser struggle to adapt to changes in the world from small amounts of new data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400"/>
              <a:buChar char="●"/>
            </a:pPr>
            <a:r>
              <a:rPr lang="en">
                <a:solidFill>
                  <a:srgbClr val="131314"/>
                </a:solidFill>
                <a:highlight>
                  <a:srgbClr val="FFFFFF"/>
                </a:highlight>
              </a:rPr>
              <a:t>Decision Diffuser does not allow for run-time specification of new reward functions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400"/>
              <a:buChar char="●"/>
            </a:pPr>
            <a:r>
              <a:rPr lang="en">
                <a:solidFill>
                  <a:srgbClr val="131314"/>
                </a:solidFill>
                <a:highlight>
                  <a:srgbClr val="FFFFFF"/>
                </a:highlight>
              </a:rPr>
              <a:t>Model-based RL methods using MPC, such as TD-MPC and TD-MPC2, often rely on single-step MLPs, potentially facing compounding errors</a:t>
            </a:r>
            <a:endParaRPr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Background: Leveraging MPC and Generative Models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33" name="Google Shape;133;p23"/>
          <p:cNvSpPr txBox="1"/>
          <p:nvPr/>
        </p:nvSpPr>
        <p:spPr>
          <a:xfrm>
            <a:off x="441350" y="944950"/>
            <a:ext cx="8012400" cy="3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84C"/>
              </a:buClr>
              <a:buSzPts val="1400"/>
              <a:buChar char="●"/>
            </a:pPr>
            <a:r>
              <a:rPr lang="en">
                <a:solidFill>
                  <a:srgbClr val="47484C"/>
                </a:solidFill>
                <a:highlight>
                  <a:schemeClr val="lt1"/>
                </a:highlight>
              </a:rPr>
              <a:t>D-MPC is inspired by Model Predictive Control (MPC), a control strategy powerful in practice. MPC involves learning a dynamics model and using a planner to optimize action sequences.</a:t>
            </a:r>
            <a:endParaRPr>
              <a:solidFill>
                <a:srgbClr val="47484C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84C"/>
              </a:buClr>
              <a:buSzPts val="1400"/>
              <a:buChar char="●"/>
            </a:pPr>
            <a:r>
              <a:rPr lang="en">
                <a:solidFill>
                  <a:srgbClr val="47484C"/>
                </a:solidFill>
                <a:highlight>
                  <a:schemeClr val="lt1"/>
                </a:highlight>
              </a:rPr>
              <a:t>The approach can be seen as a multi-step diffusion extension of Model-Based Offline Planning (MBOP).</a:t>
            </a:r>
            <a:endParaRPr>
              <a:solidFill>
                <a:srgbClr val="47484C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84C"/>
              </a:buClr>
              <a:buSzPts val="1400"/>
              <a:buChar char="●"/>
            </a:pPr>
            <a:r>
              <a:rPr lang="en">
                <a:solidFill>
                  <a:srgbClr val="47484C"/>
                </a:solidFill>
                <a:highlight>
                  <a:schemeClr val="lt1"/>
                </a:highlight>
              </a:rPr>
              <a:t>D-MPC utilizes diffusion models, which have shown impressive results across various modalities.</a:t>
            </a:r>
            <a:endParaRPr>
              <a:solidFill>
                <a:srgbClr val="47484C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84C"/>
              </a:buClr>
              <a:buSzPts val="1400"/>
              <a:buChar char="●"/>
            </a:pPr>
            <a:r>
              <a:rPr lang="en">
                <a:solidFill>
                  <a:srgbClr val="47484C"/>
                </a:solidFill>
                <a:highlight>
                  <a:schemeClr val="lt1"/>
                </a:highlight>
              </a:rPr>
              <a:t>The method learns from offline trajectory datasets of (state, action, reward) triples.</a:t>
            </a:r>
            <a:endParaRPr>
              <a:solidFill>
                <a:srgbClr val="47484C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84C"/>
              </a:buClr>
              <a:buSzPts val="1400"/>
              <a:buChar char="●"/>
            </a:pPr>
            <a:r>
              <a:rPr lang="en">
                <a:solidFill>
                  <a:srgbClr val="47484C"/>
                </a:solidFill>
                <a:highlight>
                  <a:schemeClr val="lt1"/>
                </a:highlight>
              </a:rPr>
              <a:t>It relates to previous work in model-based offline planning, diffusion-based world modeling and planning, and MPC applications in model-based RL like the TD-MPC line of work.</a:t>
            </a:r>
            <a:endParaRPr>
              <a:solidFill>
                <a:srgbClr val="47484C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484C"/>
              </a:solidFill>
              <a:highlight>
                <a:srgbClr val="EDEFFA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Problems: The Challenge of Long Horizons and Adaptability</a:t>
            </a:r>
            <a:endParaRPr sz="2200"/>
          </a:p>
        </p:txBody>
      </p:sp>
      <p:sp>
        <p:nvSpPr>
          <p:cNvPr id="139" name="Google Shape;139;p24"/>
          <p:cNvSpPr txBox="1"/>
          <p:nvPr/>
        </p:nvSpPr>
        <p:spPr>
          <a:xfrm>
            <a:off x="464000" y="1250500"/>
            <a:ext cx="4622100" cy="29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200"/>
              <a:buChar char="●"/>
            </a:pPr>
            <a:r>
              <a:rPr lang="en" sz="1200">
                <a:solidFill>
                  <a:srgbClr val="131314"/>
                </a:solidFill>
                <a:highlight>
                  <a:srgbClr val="FFFFFF"/>
                </a:highlight>
              </a:rPr>
              <a:t>A core problem is the compounding error that arises when chaining single-step model predictions over long planning horizons</a:t>
            </a:r>
            <a:endParaRPr sz="12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200"/>
              <a:buChar char="●"/>
            </a:pPr>
            <a:r>
              <a:rPr lang="en" sz="1200">
                <a:solidFill>
                  <a:srgbClr val="131314"/>
                </a:solidFill>
                <a:highlight>
                  <a:srgbClr val="FFFFFF"/>
                </a:highlight>
              </a:rPr>
              <a:t>Many prior methods lack the ability to adapt to novel reward functions or dynamics encountered at test time</a:t>
            </a:r>
            <a:endParaRPr sz="12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200"/>
              <a:buChar char="●"/>
            </a:pPr>
            <a:r>
              <a:rPr lang="en" sz="1200">
                <a:solidFill>
                  <a:srgbClr val="131314"/>
                </a:solidFill>
                <a:highlight>
                  <a:srgbClr val="FFFFFF"/>
                </a:highlight>
              </a:rPr>
              <a:t>Existing diffusion-based methods may have different mechanisms for steering generation, such as classifier-guidance, which differs from D-MPC's planning approach.</a:t>
            </a:r>
            <a:endParaRPr sz="12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200"/>
              <a:buChar char="●"/>
            </a:pPr>
            <a:r>
              <a:rPr lang="en" sz="1200">
                <a:solidFill>
                  <a:srgbClr val="131314"/>
                </a:solidFill>
                <a:highlight>
                  <a:srgbClr val="FFFFFF"/>
                </a:highlight>
              </a:rPr>
              <a:t>Runtime speed is a challenge for diffusion models compared to faster, simpler models like MLPs</a:t>
            </a:r>
            <a:endParaRPr sz="120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4" title="Screencast from 04-24-2025 02:21:08 PM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050" y="1787138"/>
            <a:ext cx="3212750" cy="18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Predictive Control (MPC): An Overview</a:t>
            </a:r>
            <a:endParaRPr sz="2200"/>
          </a:p>
        </p:txBody>
      </p:sp>
      <p:sp>
        <p:nvSpPr>
          <p:cNvPr id="146" name="Google Shape;146;p25"/>
          <p:cNvSpPr txBox="1"/>
          <p:nvPr/>
        </p:nvSpPr>
        <p:spPr>
          <a:xfrm>
            <a:off x="447025" y="899700"/>
            <a:ext cx="74862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050"/>
              <a:buChar char="●"/>
            </a:pPr>
            <a:r>
              <a:rPr lang="en" sz="1050">
                <a:solidFill>
                  <a:srgbClr val="131314"/>
                </a:solidFill>
                <a:highlight>
                  <a:srgbClr val="FFFFFF"/>
                </a:highlight>
              </a:rPr>
              <a:t>MPC plans a sequence of future actions to optimize an objective</a:t>
            </a:r>
            <a:endParaRPr sz="105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050"/>
              <a:buChar char="●"/>
            </a:pPr>
            <a:r>
              <a:rPr lang="en" sz="1050">
                <a:solidFill>
                  <a:srgbClr val="131314"/>
                </a:solidFill>
                <a:highlight>
                  <a:srgbClr val="FFFFFF"/>
                </a:highlight>
              </a:rPr>
              <a:t>It typically involves learning a dynamics model and using a planner to find optimal actions</a:t>
            </a:r>
            <a:endParaRPr sz="105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050"/>
              <a:buChar char="●"/>
            </a:pPr>
            <a:r>
              <a:rPr lang="en" sz="1050">
                <a:solidFill>
                  <a:srgbClr val="131314"/>
                </a:solidFill>
                <a:highlight>
                  <a:srgbClr val="FFFFFF"/>
                </a:highlight>
              </a:rPr>
              <a:t>D-MPC integrates MPC by first learning models offline and then cycling through taking an action and planning the next sequence in the environment</a:t>
            </a:r>
            <a:endParaRPr sz="105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314"/>
              </a:buClr>
              <a:buSzPts val="1050"/>
              <a:buChar char="●"/>
            </a:pPr>
            <a:r>
              <a:rPr lang="en" sz="1050">
                <a:solidFill>
                  <a:srgbClr val="131314"/>
                </a:solidFill>
                <a:highlight>
                  <a:srgbClr val="FFFFFF"/>
                </a:highlight>
              </a:rPr>
              <a:t>The concept of Differentiable MPC allows learning MPC policies end-to-end by differentiating through the optimization, though D-MPC uses a different planning approach</a:t>
            </a:r>
            <a:endParaRPr sz="1050">
              <a:solidFill>
                <a:srgbClr val="13131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00" y="2591148"/>
            <a:ext cx="6529801" cy="19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3576125" y="2885800"/>
            <a:ext cx="2110500" cy="111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816425" y="3044225"/>
            <a:ext cx="16524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Diffusion Dynamics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Environment Setup Overview</a:t>
            </a:r>
            <a:endParaRPr sz="2200"/>
          </a:p>
        </p:txBody>
      </p:sp>
      <p:sp>
        <p:nvSpPr>
          <p:cNvPr id="155" name="Google Shape;155;p26"/>
          <p:cNvSpPr txBox="1"/>
          <p:nvPr/>
        </p:nvSpPr>
        <p:spPr>
          <a:xfrm>
            <a:off x="4348650" y="878925"/>
            <a:ext cx="4040100" cy="3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Let us define the key dimensions used throughout: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i="1" lang="en" sz="145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Batch size from configuration (</a:t>
            </a:r>
            <a:r>
              <a:rPr lang="en" sz="10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cfg.batch_size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i="1" lang="en" sz="145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Planning horizon (</a:t>
            </a:r>
            <a:r>
              <a:rPr lang="en" sz="10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cfg.horizon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i="1" lang="en" sz="145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Observation dimension (derived from </a:t>
            </a:r>
            <a:r>
              <a:rPr lang="en" sz="10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cfg.obs_shape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i="1" lang="en" sz="145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Action dimension (</a:t>
            </a:r>
            <a:r>
              <a:rPr lang="en" sz="10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cfg.action_dim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i="1" lang="en" sz="1450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Latent state dimension (</a:t>
            </a:r>
            <a:r>
              <a:rPr lang="en" sz="105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cfg.latent_dim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typically ≥ 50)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i="1" lang="en" sz="145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Sequence length sampled from buffer (usually </a:t>
            </a:r>
            <a:r>
              <a:rPr lang="en" sz="1450">
                <a:latin typeface="Times New Roman"/>
                <a:ea typeface="Times New Roman"/>
                <a:cs typeface="Times New Roman"/>
                <a:sym typeface="Times New Roman"/>
              </a:rPr>
              <a:t>H+1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25" y="914400"/>
            <a:ext cx="3840726" cy="358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D-MPC: Diffusion-Based MPC Approach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/>
          <p:nvPr/>
        </p:nvSpPr>
        <p:spPr>
          <a:xfrm>
            <a:off x="1063800" y="1821250"/>
            <a:ext cx="6684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reward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1813138" y="1821250"/>
            <a:ext cx="6168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Action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2486300" y="1821250"/>
            <a:ext cx="668400" cy="3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State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7"/>
          <p:cNvSpPr/>
          <p:nvPr/>
        </p:nvSpPr>
        <p:spPr>
          <a:xfrm rot="5400000">
            <a:off x="3601400" y="1713100"/>
            <a:ext cx="616800" cy="5727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4804000" y="1493825"/>
            <a:ext cx="927900" cy="6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Dynamics model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4804000" y="2122275"/>
            <a:ext cx="927900" cy="6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Action Proposal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257875" y="1800125"/>
            <a:ext cx="927900" cy="6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Reward to Go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50" y="1578725"/>
            <a:ext cx="2668950" cy="1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3197000" y="1892925"/>
            <a:ext cx="350400" cy="1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850" y="1291275"/>
            <a:ext cx="1605575" cy="1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446" y="2917450"/>
            <a:ext cx="931754" cy="1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8070" y="2389325"/>
            <a:ext cx="1108207" cy="1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/>
          <p:nvPr/>
        </p:nvSpPr>
        <p:spPr>
          <a:xfrm>
            <a:off x="4263800" y="1892925"/>
            <a:ext cx="350400" cy="1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5864000" y="1892925"/>
            <a:ext cx="350400" cy="1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4425" y="2477700"/>
            <a:ext cx="2589975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>
            <a:off x="5296275" y="3140425"/>
            <a:ext cx="164400" cy="25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6591675" y="2815275"/>
            <a:ext cx="1644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4912275" y="3422825"/>
            <a:ext cx="2619600" cy="93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4650" y="2330050"/>
            <a:ext cx="680049" cy="64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7450" y="3092050"/>
            <a:ext cx="680049" cy="6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73201" y="3854050"/>
            <a:ext cx="680049" cy="6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 title="mw-plate-slide-6.mp4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7050" y="3473050"/>
            <a:ext cx="747000" cy="7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 title="mw-plate-slide-3.mp4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08100" y="3499025"/>
            <a:ext cx="747000" cy="7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 title="mw-plate-slide-4.mp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42075" y="3494100"/>
            <a:ext cx="747000" cy="7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920150" y="4403825"/>
            <a:ext cx="2619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SSR Planner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7" title="Screenshot 2025-04-24 at 4.52.07 PM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46200" y="1144050"/>
            <a:ext cx="1848700" cy="3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 title="Screenshot 2025-04-24 at 4.52.30 PM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91200" y="2330050"/>
            <a:ext cx="275504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 title="Screenshot 2025-04-24 at 4.52.14 PM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03013" y="2839413"/>
            <a:ext cx="1244625" cy="2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Architecture &amp; Model Learning</a:t>
            </a:r>
            <a:endParaRPr sz="2200"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33" y="1170125"/>
            <a:ext cx="1490552" cy="22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07" y="1434210"/>
            <a:ext cx="2589117" cy="22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711375"/>
            <a:ext cx="2564732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734" y="1905367"/>
            <a:ext cx="1869368" cy="27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574" y="2148067"/>
            <a:ext cx="1365432" cy="22845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537550" y="2625500"/>
            <a:ext cx="3372300" cy="188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DMPCAgent: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50" y="3044875"/>
            <a:ext cx="3054186" cy="14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4288325" y="1005750"/>
            <a:ext cx="4076100" cy="350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DMPCTrainer: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64525" y="1447800"/>
            <a:ext cx="3999975" cy="301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Architecture &amp; Model Design Choices</a:t>
            </a:r>
            <a:endParaRPr sz="2200"/>
          </a:p>
        </p:txBody>
      </p:sp>
      <p:sp>
        <p:nvSpPr>
          <p:cNvPr id="209" name="Google Shape;209;p29"/>
          <p:cNvSpPr txBox="1"/>
          <p:nvPr/>
        </p:nvSpPr>
        <p:spPr>
          <a:xfrm>
            <a:off x="441350" y="922325"/>
            <a:ext cx="72144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Diffusion Models for System Dynamics</a:t>
            </a:r>
            <a:endParaRPr b="1"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050"/>
              <a:buChar char="●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Core Concept: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Utilizing diffusion models to learn complex system dynamics from data.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●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Hypothesized Advantage vs. Causal Models: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A-causal nature (noise-to-clean trajectory generation) conjectured to capture </a:t>
            </a:r>
            <a:r>
              <a:rPr i="1" lang="en" sz="1050">
                <a:solidFill>
                  <a:srgbClr val="1A1C1E"/>
                </a:solidFill>
                <a:highlight>
                  <a:srgbClr val="FFFFFF"/>
                </a:highlight>
              </a:rPr>
              <a:t>global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sequence properties more effectively than traditional causal models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Diffusion Models for Action Proposal Generation</a:t>
            </a:r>
            <a:endParaRPr b="1"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1400"/>
              </a:spcBef>
              <a:spcAft>
                <a:spcPts val="0"/>
              </a:spcAft>
              <a:buClr>
                <a:srgbClr val="1A1C1E"/>
              </a:buClr>
              <a:buSzPts val="1050"/>
              <a:buChar char="●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Core Concept: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Employing diffusion models as powerful generative tools for action sequences in planning/control.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●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Key Capability: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Effectively models complex, </a:t>
            </a:r>
            <a:r>
              <a:rPr i="1" lang="en" sz="1050">
                <a:solidFill>
                  <a:srgbClr val="1A1C1E"/>
                </a:solidFill>
                <a:highlight>
                  <a:srgbClr val="FFFFFF"/>
                </a:highlight>
              </a:rPr>
              <a:t>multimodal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distributions inherent in diverse demonstration datasets (critical for imitation learning).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○"/>
            </a:pPr>
            <a:r>
              <a:rPr i="1" lang="en" sz="1050">
                <a:solidFill>
                  <a:srgbClr val="1A1C1E"/>
                </a:solidFill>
                <a:highlight>
                  <a:srgbClr val="FFFFFF"/>
                </a:highlight>
              </a:rPr>
              <a:t>Benefit: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Captures multiple valid ways to perform a task learned from offline data.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050"/>
              <a:buChar char="●"/>
            </a:pPr>
            <a:r>
              <a:rPr b="1" lang="en" sz="1050">
                <a:solidFill>
                  <a:srgbClr val="1A1C1E"/>
                </a:solidFill>
                <a:highlight>
                  <a:srgbClr val="FFFFFF"/>
                </a:highlight>
              </a:rPr>
              <a:t>Advantage - Temporal Consistency:</a:t>
            </a:r>
            <a:r>
              <a:rPr lang="en" sz="1050">
                <a:solidFill>
                  <a:srgbClr val="1A1C1E"/>
                </a:solidFill>
                <a:highlight>
                  <a:srgbClr val="FFFFFF"/>
                </a:highlight>
              </a:rPr>
              <a:t> Representing actions as high-dimensional sequences via diffusion naturally encourages temporal coherence.</a:t>
            </a:r>
            <a:endParaRPr sz="1050">
              <a:solidFill>
                <a:srgbClr val="1A1C1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